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Lst>
  <p:notesMasterIdLst>
    <p:notesMasterId r:id="rId188"/>
  </p:notesMasterIdLst>
  <p:handoutMasterIdLst>
    <p:handoutMasterId r:id="rId189"/>
  </p:handoutMasterIdLst>
  <p:sldIdLst>
    <p:sldId id="912" r:id="rId8"/>
    <p:sldId id="1035" r:id="rId9"/>
    <p:sldId id="1034" r:id="rId10"/>
    <p:sldId id="626" r:id="rId11"/>
    <p:sldId id="901" r:id="rId12"/>
    <p:sldId id="459" r:id="rId13"/>
    <p:sldId id="914" r:id="rId14"/>
    <p:sldId id="917" r:id="rId15"/>
    <p:sldId id="918" r:id="rId16"/>
    <p:sldId id="919" r:id="rId17"/>
    <p:sldId id="908" r:id="rId18"/>
    <p:sldId id="911" r:id="rId19"/>
    <p:sldId id="632" r:id="rId20"/>
    <p:sldId id="925" r:id="rId21"/>
    <p:sldId id="924" r:id="rId22"/>
    <p:sldId id="909" r:id="rId23"/>
    <p:sldId id="997" r:id="rId24"/>
    <p:sldId id="983" r:id="rId25"/>
    <p:sldId id="923" r:id="rId26"/>
    <p:sldId id="930" r:id="rId27"/>
    <p:sldId id="932" r:id="rId28"/>
    <p:sldId id="922" r:id="rId29"/>
    <p:sldId id="931" r:id="rId30"/>
    <p:sldId id="898" r:id="rId31"/>
    <p:sldId id="947" r:id="rId32"/>
    <p:sldId id="789" r:id="rId33"/>
    <p:sldId id="948" r:id="rId34"/>
    <p:sldId id="793" r:id="rId35"/>
    <p:sldId id="990" r:id="rId36"/>
    <p:sldId id="1045" r:id="rId37"/>
    <p:sldId id="984" r:id="rId38"/>
    <p:sldId id="985" r:id="rId39"/>
    <p:sldId id="986" r:id="rId40"/>
    <p:sldId id="987" r:id="rId41"/>
    <p:sldId id="988" r:id="rId42"/>
    <p:sldId id="989" r:id="rId43"/>
    <p:sldId id="828" r:id="rId44"/>
    <p:sldId id="829" r:id="rId45"/>
    <p:sldId id="830" r:id="rId46"/>
    <p:sldId id="831" r:id="rId47"/>
    <p:sldId id="834" r:id="rId48"/>
    <p:sldId id="833" r:id="rId49"/>
    <p:sldId id="949" r:id="rId50"/>
    <p:sldId id="999" r:id="rId51"/>
    <p:sldId id="1000" r:id="rId52"/>
    <p:sldId id="927" r:id="rId53"/>
    <p:sldId id="1021" r:id="rId54"/>
    <p:sldId id="973" r:id="rId55"/>
    <p:sldId id="974" r:id="rId56"/>
    <p:sldId id="975" r:id="rId57"/>
    <p:sldId id="1044" r:id="rId58"/>
    <p:sldId id="524" r:id="rId59"/>
    <p:sldId id="1013" r:id="rId60"/>
    <p:sldId id="1001" r:id="rId61"/>
    <p:sldId id="1002" r:id="rId62"/>
    <p:sldId id="1003" r:id="rId63"/>
    <p:sldId id="1004" r:id="rId64"/>
    <p:sldId id="1006" r:id="rId65"/>
    <p:sldId id="1007" r:id="rId66"/>
    <p:sldId id="1008" r:id="rId67"/>
    <p:sldId id="1009" r:id="rId68"/>
    <p:sldId id="1010" r:id="rId69"/>
    <p:sldId id="1011" r:id="rId70"/>
    <p:sldId id="1018" r:id="rId71"/>
    <p:sldId id="1020" r:id="rId72"/>
    <p:sldId id="1015" r:id="rId73"/>
    <p:sldId id="1016" r:id="rId74"/>
    <p:sldId id="1017" r:id="rId75"/>
    <p:sldId id="950" r:id="rId76"/>
    <p:sldId id="933" r:id="rId77"/>
    <p:sldId id="934" r:id="rId78"/>
    <p:sldId id="951" r:id="rId79"/>
    <p:sldId id="820" r:id="rId80"/>
    <p:sldId id="374" r:id="rId81"/>
    <p:sldId id="383" r:id="rId82"/>
    <p:sldId id="822" r:id="rId83"/>
    <p:sldId id="1049" r:id="rId84"/>
    <p:sldId id="981" r:id="rId85"/>
    <p:sldId id="935" r:id="rId86"/>
    <p:sldId id="1047" r:id="rId87"/>
    <p:sldId id="1046" r:id="rId88"/>
    <p:sldId id="976" r:id="rId89"/>
    <p:sldId id="928" r:id="rId90"/>
    <p:sldId id="972" r:id="rId91"/>
    <p:sldId id="379" r:id="rId92"/>
    <p:sldId id="992" r:id="rId93"/>
    <p:sldId id="993" r:id="rId94"/>
    <p:sldId id="723" r:id="rId95"/>
    <p:sldId id="729" r:id="rId96"/>
    <p:sldId id="1051" r:id="rId97"/>
    <p:sldId id="1052" r:id="rId98"/>
    <p:sldId id="513" r:id="rId99"/>
    <p:sldId id="1032" r:id="rId100"/>
    <p:sldId id="1022" r:id="rId101"/>
    <p:sldId id="1023" r:id="rId102"/>
    <p:sldId id="1024" r:id="rId103"/>
    <p:sldId id="1025" r:id="rId104"/>
    <p:sldId id="1026" r:id="rId105"/>
    <p:sldId id="1027" r:id="rId106"/>
    <p:sldId id="1028" r:id="rId107"/>
    <p:sldId id="977" r:id="rId108"/>
    <p:sldId id="1029" r:id="rId109"/>
    <p:sldId id="1030" r:id="rId110"/>
    <p:sldId id="1031" r:id="rId111"/>
    <p:sldId id="937" r:id="rId112"/>
    <p:sldId id="893" r:id="rId113"/>
    <p:sldId id="954" r:id="rId114"/>
    <p:sldId id="955" r:id="rId115"/>
    <p:sldId id="903" r:id="rId116"/>
    <p:sldId id="938" r:id="rId117"/>
    <p:sldId id="939" r:id="rId118"/>
    <p:sldId id="940" r:id="rId119"/>
    <p:sldId id="941" r:id="rId120"/>
    <p:sldId id="942" r:id="rId121"/>
    <p:sldId id="943" r:id="rId122"/>
    <p:sldId id="944" r:id="rId123"/>
    <p:sldId id="875" r:id="rId124"/>
    <p:sldId id="892" r:id="rId125"/>
    <p:sldId id="998" r:id="rId126"/>
    <p:sldId id="894" r:id="rId127"/>
    <p:sldId id="868" r:id="rId128"/>
    <p:sldId id="970" r:id="rId129"/>
    <p:sldId id="956" r:id="rId130"/>
    <p:sldId id="957" r:id="rId131"/>
    <p:sldId id="958" r:id="rId132"/>
    <p:sldId id="959" r:id="rId133"/>
    <p:sldId id="960" r:id="rId134"/>
    <p:sldId id="961" r:id="rId135"/>
    <p:sldId id="962" r:id="rId136"/>
    <p:sldId id="963" r:id="rId137"/>
    <p:sldId id="964" r:id="rId138"/>
    <p:sldId id="965" r:id="rId139"/>
    <p:sldId id="966" r:id="rId140"/>
    <p:sldId id="967" r:id="rId141"/>
    <p:sldId id="968" r:id="rId142"/>
    <p:sldId id="969" r:id="rId143"/>
    <p:sldId id="952" r:id="rId144"/>
    <p:sldId id="836" r:id="rId145"/>
    <p:sldId id="837" r:id="rId146"/>
    <p:sldId id="860" r:id="rId147"/>
    <p:sldId id="838" r:id="rId148"/>
    <p:sldId id="839" r:id="rId149"/>
    <p:sldId id="840" r:id="rId150"/>
    <p:sldId id="841" r:id="rId151"/>
    <p:sldId id="842" r:id="rId152"/>
    <p:sldId id="867" r:id="rId153"/>
    <p:sldId id="878" r:id="rId154"/>
    <p:sldId id="879" r:id="rId155"/>
    <p:sldId id="880" r:id="rId156"/>
    <p:sldId id="881" r:id="rId157"/>
    <p:sldId id="882" r:id="rId158"/>
    <p:sldId id="883" r:id="rId159"/>
    <p:sldId id="953" r:id="rId160"/>
    <p:sldId id="855" r:id="rId161"/>
    <p:sldId id="856" r:id="rId162"/>
    <p:sldId id="753" r:id="rId163"/>
    <p:sldId id="754" r:id="rId164"/>
    <p:sldId id="755" r:id="rId165"/>
    <p:sldId id="765" r:id="rId166"/>
    <p:sldId id="757" r:id="rId167"/>
    <p:sldId id="761" r:id="rId168"/>
    <p:sldId id="762" r:id="rId169"/>
    <p:sldId id="763" r:id="rId170"/>
    <p:sldId id="764" r:id="rId171"/>
    <p:sldId id="760" r:id="rId172"/>
    <p:sldId id="1053" r:id="rId173"/>
    <p:sldId id="411" r:id="rId174"/>
    <p:sldId id="1037" r:id="rId175"/>
    <p:sldId id="1038" r:id="rId176"/>
    <p:sldId id="1039" r:id="rId177"/>
    <p:sldId id="1040" r:id="rId178"/>
    <p:sldId id="1041" r:id="rId179"/>
    <p:sldId id="994" r:id="rId180"/>
    <p:sldId id="979" r:id="rId181"/>
    <p:sldId id="991" r:id="rId182"/>
    <p:sldId id="1042" r:id="rId183"/>
    <p:sldId id="1043" r:id="rId184"/>
    <p:sldId id="1033" r:id="rId185"/>
    <p:sldId id="826" r:id="rId186"/>
    <p:sldId id="766" r:id="rId18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 id="1044"/>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976"/>
            <p14:sldId id="928"/>
            <p14:sldId id="972"/>
            <p14:sldId id="379"/>
            <p14:sldId id="992"/>
            <p14:sldId id="993"/>
            <p14:sldId id="723"/>
            <p14:sldId id="729"/>
            <p14:sldId id="1051"/>
            <p14:sldId id="1052"/>
          </p14:sldIdLst>
        </p14:section>
        <p14:section name="Managing Jobs" id="{4B994600-73CB-4B53-AE4F-645F8E32C433}">
          <p14:sldIdLst>
            <p14:sldId id="513"/>
          </p14:sldIdLst>
        </p14:section>
        <p14:section name="Debugging Queue" id="{3A9F716D-4419-4951-BE1D-A5769C80AD38}">
          <p14:sldIdLst>
            <p14:sldId id="103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Credits"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2" autoAdjust="0"/>
    <p:restoredTop sz="95122" autoAdjust="0"/>
  </p:normalViewPr>
  <p:slideViewPr>
    <p:cSldViewPr snapToObjects="1" showGuides="1">
      <p:cViewPr varScale="1">
        <p:scale>
          <a:sx n="72" d="100"/>
          <a:sy n="72" d="100"/>
        </p:scale>
        <p:origin x="424" y="56"/>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presProps" Target="presProps.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customXml" Target="../customXml/item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viewProps" Target="viewProp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6" Type="http://schemas.openxmlformats.org/officeDocument/2006/relationships/slideMaster" Target="slideMasters/slideMaster1.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theme" Target="theme/theme1.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0" Type="http://schemas.openxmlformats.org/officeDocument/2006/relationships/commentAuthors" Target="commentAuthor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customXml" Target="../customXml/item4.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customXml" Target="../customXml/item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8" Type="http://schemas.openxmlformats.org/officeDocument/2006/relationships/slide" Target="slides/slide11.xml"/><Relationship Id="rId39" Type="http://schemas.openxmlformats.org/officeDocument/2006/relationships/slide" Target="slides/slide3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26/11/2020</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26/11/2020</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53</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69</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72</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79</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94</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95</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101</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110</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118</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122</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123</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137</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153</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178</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11/26/2020</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11/26/2020</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image" Target="../media/image35.tiff"/><Relationship Id="rId7" Type="http://schemas.openxmlformats.org/officeDocument/2006/relationships/image" Target="../media/image39.jpe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8.jpeg"/><Relationship Id="rId1" Type="http://schemas.openxmlformats.org/officeDocument/2006/relationships/slideLayout" Target="../slideLayouts/slideLayout19.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20.wmf"/><Relationship Id="rId4" Type="http://schemas.openxmlformats.org/officeDocument/2006/relationships/oleObject" Target="../embeddings/oleObject1.bin"/></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2.wmf"/><Relationship Id="rId3" Type="http://schemas.openxmlformats.org/officeDocument/2006/relationships/notesSlide" Target="../notesSlides/notesSlide67.xml"/><Relationship Id="rId7" Type="http://schemas.openxmlformats.org/officeDocument/2006/relationships/image" Target="../media/image126.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5.png"/><Relationship Id="rId11" Type="http://schemas.openxmlformats.org/officeDocument/2006/relationships/image" Target="../media/image128.jpeg"/><Relationship Id="rId5" Type="http://schemas.openxmlformats.org/officeDocument/2006/relationships/image" Target="../media/image124.png"/><Relationship Id="rId10" Type="http://schemas.openxmlformats.org/officeDocument/2006/relationships/image" Target="../media/image127.jpeg"/><Relationship Id="rId4" Type="http://schemas.openxmlformats.org/officeDocument/2006/relationships/image" Target="../media/image123.jpeg"/><Relationship Id="rId9" Type="http://schemas.openxmlformats.org/officeDocument/2006/relationships/image" Target="../media/image121.wmf"/><Relationship Id="rId14" Type="http://schemas.openxmlformats.org/officeDocument/2006/relationships/image" Target="../media/image129.png"/></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5.tiff"/><Relationship Id="rId13" Type="http://schemas.openxmlformats.org/officeDocument/2006/relationships/image" Target="../media/image40.jpe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39.jpeg"/><Relationship Id="rId2" Type="http://schemas.openxmlformats.org/officeDocument/2006/relationships/notesSlide" Target="../notesSlides/notesSlide15.xml"/><Relationship Id="rId16"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jpeg"/><Relationship Id="rId11" Type="http://schemas.openxmlformats.org/officeDocument/2006/relationships/image" Target="../media/image38.jpeg"/><Relationship Id="rId5" Type="http://schemas.openxmlformats.org/officeDocument/2006/relationships/image" Target="../media/image46.pn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45.jpeg"/><Relationship Id="rId9" Type="http://schemas.openxmlformats.org/officeDocument/2006/relationships/image" Target="../media/image36.jpeg"/><Relationship Id="rId1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6.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Layout" Target="../diagrams/layout7.xml"/><Relationship Id="rId7" Type="http://schemas.openxmlformats.org/officeDocument/2006/relationships/image" Target="../media/image94.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a:t>
            </a:r>
            <a:r>
              <a:rPr lang="en-US" dirty="0" err="1"/>
              <a:t>Selwa</a:t>
            </a:r>
            <a:br>
              <a:rPr lang="en-US" dirty="0"/>
            </a:br>
            <a:r>
              <a:rPr lang="en-US" dirty="0"/>
              <a:t>	Geert Jan </a:t>
            </a:r>
            <a:r>
              <a:rPr lang="en-US" dirty="0" err="1"/>
              <a:t>Bex</a:t>
            </a:r>
            <a:r>
              <a:rPr lang="en-US" dirty="0"/>
              <a:t> (</a:t>
            </a:r>
            <a:r>
              <a:rPr lang="en-US" dirty="0" err="1"/>
              <a:t>Uhasselt</a:t>
            </a:r>
            <a:r>
              <a:rPr lang="en-US" dirty="0"/>
              <a:t>)</a:t>
            </a:r>
            <a:br>
              <a:rPr lang="en-US" dirty="0"/>
            </a:br>
            <a:r>
              <a:rPr lang="en-US" dirty="0"/>
              <a:t>	Jan </a:t>
            </a:r>
            <a:r>
              <a:rPr lang="en-US" dirty="0" err="1"/>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100</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101</a:t>
            </a:fld>
            <a:endParaRPr lang="en-US"/>
          </a:p>
        </p:txBody>
      </p:sp>
    </p:spTree>
    <p:extLst>
      <p:ext uri="{BB962C8B-B14F-4D97-AF65-F5344CB8AC3E}">
        <p14:creationId xmlns:p14="http://schemas.microsoft.com/office/powerpoint/2010/main" val="2576188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106</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107</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109</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110</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118</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120</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122</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123</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126</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17784536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128</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129</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131</a:t>
            </a:fld>
            <a:endParaRPr lang="nl-NL"/>
          </a:p>
        </p:txBody>
      </p:sp>
    </p:spTree>
    <p:extLst>
      <p:ext uri="{BB962C8B-B14F-4D97-AF65-F5344CB8AC3E}">
        <p14:creationId xmlns:p14="http://schemas.microsoft.com/office/powerpoint/2010/main" val="2613834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Tree>
    <p:extLst>
      <p:ext uri="{BB962C8B-B14F-4D97-AF65-F5344CB8AC3E}">
        <p14:creationId xmlns:p14="http://schemas.microsoft.com/office/powerpoint/2010/main" val="275379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133</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134</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135</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136</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137</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70 €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153</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613"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1030"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1031"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191344" y="5738015"/>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162</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163</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164</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165</a:t>
            </a:fld>
            <a:endParaRPr lang="en-US"/>
          </a:p>
        </p:txBody>
      </p:sp>
    </p:spTree>
    <p:extLst>
      <p:ext uri="{BB962C8B-B14F-4D97-AF65-F5344CB8AC3E}">
        <p14:creationId xmlns:p14="http://schemas.microsoft.com/office/powerpoint/2010/main" val="10063399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166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174</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175</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178</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179</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a:t>ThinKing</a:t>
              </a:r>
              <a:r>
                <a:rPr lang="en-US" dirty="0"/>
                <a:t> </a:t>
              </a:r>
              <a:r>
                <a:rPr lang="en-US" sz="1400" dirty="0"/>
                <a:t>(since 2014)</a:t>
              </a:r>
              <a:br>
                <a:rPr lang="en-US" sz="1400" dirty="0"/>
              </a:br>
              <a:r>
                <a:rPr lang="en-US" sz="1400" dirty="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555910"/>
            <a:chOff x="416872" y="1280470"/>
            <a:chExt cx="3415809" cy="4555910"/>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555910"/>
              <a:chOff x="416872" y="1280470"/>
              <a:chExt cx="3415809" cy="4555910"/>
            </a:xfrm>
          </p:grpSpPr>
          <p:sp>
            <p:nvSpPr>
              <p:cNvPr id="11" name="TextBox 10"/>
              <p:cNvSpPr txBox="1"/>
              <p:nvPr/>
            </p:nvSpPr>
            <p:spPr>
              <a:xfrm>
                <a:off x="416872" y="4666829"/>
                <a:ext cx="3415809" cy="1169551"/>
              </a:xfrm>
              <a:prstGeom prst="rect">
                <a:avLst/>
              </a:prstGeom>
              <a:noFill/>
            </p:spPr>
            <p:txBody>
              <a:bodyPr wrap="square" rtlCol="0">
                <a:spAutoFit/>
              </a:bodyPr>
              <a:lstStyle/>
              <a:p>
                <a:r>
                  <a:rPr lang="nl-BE" sz="1400" b="1" dirty="0"/>
                  <a:t>Thinking</a:t>
                </a:r>
                <a:r>
                  <a:rPr lang="nl-BE" sz="1400" dirty="0"/>
                  <a:t>:</a:t>
                </a:r>
              </a:p>
              <a:p>
                <a:r>
                  <a:rPr lang="nl-BE" sz="1400" dirty="0"/>
                  <a:t>+ 48x + 86x </a:t>
                </a:r>
                <a:r>
                  <a:rPr lang="nl-BE" sz="1400" dirty="0" err="1"/>
                  <a:t>Haswells</a:t>
                </a:r>
                <a:r>
                  <a:rPr lang="nl-BE" sz="1400" dirty="0"/>
                  <a:t> 24c 64/128 GB</a:t>
                </a:r>
              </a:p>
              <a:p>
                <a:r>
                  <a:rPr lang="nl-BE" sz="1400" b="1" dirty="0"/>
                  <a:t>Genius</a:t>
                </a:r>
                <a:r>
                  <a:rPr lang="nl-BE" sz="1400" dirty="0"/>
                  <a:t>: </a:t>
                </a:r>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b="1" dirty="0"/>
                  <a:t>Genius</a:t>
                </a:r>
                <a:r>
                  <a:rPr lang="nl-BE" sz="1400" dirty="0"/>
                  <a:t>: </a:t>
                </a:r>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a:t>Genius</a:t>
                </a:r>
                <a:r>
                  <a:rPr lang="nl-BE" sz="1400" dirty="0"/>
                  <a:t>: </a:t>
                </a:r>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a:t>Genius</a:t>
                </a:r>
                <a:r>
                  <a:rPr lang="nl-BE" sz="1400" dirty="0"/>
                  <a:t>: </a:t>
                </a:r>
              </a:p>
              <a:p>
                <a:r>
                  <a:rPr lang="nl-BE" sz="1400" dirty="0"/>
                  <a:t>4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2987738448"/>
              </p:ext>
            </p:extLst>
          </p:nvPr>
        </p:nvGraphicFramePr>
        <p:xfrm>
          <a:off x="263354" y="1052736"/>
          <a:ext cx="11377263"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33761">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5">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2">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pl-PL" sz="1100" kern="1200" dirty="0">
                          <a:effectLst/>
                        </a:rPr>
                        <a:t>3</a:t>
                      </a:r>
                      <a:r>
                        <a:rPr lang="en-US" sz="1100" kern="1200" dirty="0">
                          <a:effectLst/>
                        </a:rPr>
                        <a:t>,</a:t>
                      </a:r>
                      <a:r>
                        <a:rPr lang="pl-PL" sz="1100" kern="1200" dirty="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a:effectLst/>
                        </a:rPr>
                        <a:t>8 DP FLOPs/cycle: </a:t>
                      </a:r>
                      <a:br>
                        <a:rPr lang="en-GB" sz="1150" dirty="0">
                          <a:effectLst/>
                        </a:rPr>
                      </a:br>
                      <a:r>
                        <a:rPr lang="en-GB" sz="1150" dirty="0">
                          <a:effectLst/>
                        </a:rPr>
                        <a:t>4-wide FMA (fused multiply-add) 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rPr>
                        <a:t>Infiniband</a:t>
                      </a:r>
                      <a:r>
                        <a:rPr lang="en-US" sz="1100" dirty="0">
                          <a:effectLst/>
                        </a:rPr>
                        <a:t> FDR</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12x(32i+32d)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30</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689485519"/>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a:t>GPFS</a:t>
                      </a:r>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100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32262753"/>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100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87070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970456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a:t>Login Hosts on Different Machines/partitions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2123266373"/>
              </p:ext>
            </p:extLst>
          </p:nvPr>
        </p:nvGraphicFramePr>
        <p:xfrm>
          <a:off x="720000" y="2513376"/>
          <a:ext cx="10416560" cy="264160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2">
                  <a:txBody>
                    <a:bodyPr/>
                    <a:lstStyle/>
                    <a:p>
                      <a:r>
                        <a:rPr lang="en-US" sz="1800" b="1" dirty="0" err="1"/>
                        <a:t>ThinKing</a:t>
                      </a:r>
                      <a:endParaRPr lang="nl-BE" sz="1800" b="1" dirty="0"/>
                    </a:p>
                  </a:txBody>
                  <a:tcPr/>
                </a:tc>
                <a:tc>
                  <a:txBody>
                    <a:bodyPr/>
                    <a:lstStyle/>
                    <a:p>
                      <a:r>
                        <a:rPr lang="en-US" sz="1600" dirty="0">
                          <a:latin typeface="Courier New" panose="02070309020205020404" pitchFamily="49" charset="0"/>
                          <a:cs typeface="Courier New" panose="02070309020205020404" pitchFamily="49" charset="0"/>
                        </a:rPr>
                        <a:t>login-thinking.hpc.kuleuven.be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login7-tier2.hpc.kuleuven.be</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login8-tier2.hpc.kuleuven.be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Haswell</a:t>
                      </a:r>
                      <a:r>
                        <a:rPr lang="en-US" sz="1600" dirty="0"/>
                        <a:t> partition</a:t>
                      </a:r>
                      <a:endParaRPr lang="nl-BE" sz="1600" dirty="0"/>
                    </a:p>
                  </a:txBody>
                  <a:tcPr/>
                </a:tc>
                <a:extLst>
                  <a:ext uri="{0D108BD9-81ED-4DB2-BD59-A6C34878D82A}">
                    <a16:rowId xmlns:a16="http://schemas.microsoft.com/office/drawing/2014/main" val="4223595058"/>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mc:Choice xmlns:p14="http://schemas.microsoft.com/office/powerpoint/2010/main" Requires="p14">
      <p:transition spd="slow" p14:dur="800" advTm="16860">
        <p14:flythrough dir="out"/>
      </p:transition>
    </mc:Choice>
    <mc:Fallback>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1746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key</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53</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64</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mc:Choice xmlns:p14="http://schemas.microsoft.com/office/powerpoint/2010/main" Requires="p14">
      <p:transition spd="slow" p14:dur="800" advTm="5726">
        <p14:flythrough dir="out"/>
      </p:transition>
    </mc:Choice>
    <mc:Fallback>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mc:Choice xmlns:p14="http://schemas.microsoft.com/office/powerpoint/2010/main" Requires="p14">
      <p:transition spd="slow" p14:dur="2000" advTm="115296"/>
    </mc:Choice>
    <mc:Fallback>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69</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7.7, Kernel 3.10.0-1127.18.2.el7.x86_64</a:t>
            </a:r>
          </a:p>
          <a:p>
            <a:r>
              <a:rPr lang="en-US" dirty="0"/>
              <a:t>Toolchains: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23234423"/>
              </p:ext>
            </p:extLst>
          </p:nvPr>
        </p:nvGraphicFramePr>
        <p:xfrm>
          <a:off x="610662" y="2996952"/>
          <a:ext cx="10515600" cy="296672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71</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72</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1 node)</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many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8160" y="1489153"/>
            <a:ext cx="3004178" cy="819970"/>
            <a:chOff x="4128160" y="1489153"/>
            <a:chExt cx="3004178"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8160" y="1668305"/>
              <a:ext cx="2893201" cy="400110"/>
            </a:xfrm>
            <a:prstGeom prst="rect">
              <a:avLst/>
            </a:prstGeom>
            <a:noFill/>
          </p:spPr>
          <p:txBody>
            <a:bodyPr wrap="square" rtlCol="0">
              <a:spAutoFit/>
            </a:bodyPr>
            <a:lstStyle/>
            <a:p>
              <a:r>
                <a:rPr lang="en-US" sz="2000" b="1" dirty="0" err="1">
                  <a:solidFill>
                    <a:schemeClr val="bg1"/>
                  </a:solidFill>
                  <a:latin typeface="Courier New" panose="02070309020205020404" pitchFamily="49" charset="0"/>
                  <a:cs typeface="Courier New" panose="02070309020205020404" pitchFamily="49" charset="0"/>
                </a:rPr>
                <a:t>qsub</a:t>
              </a:r>
              <a:r>
                <a:rPr lang="en-US" sz="2000" b="1" dirty="0">
                  <a:solidFill>
                    <a:schemeClr val="bg1"/>
                  </a:solidFill>
                  <a:latin typeface="Courier New" panose="02070309020205020404" pitchFamily="49" charset="0"/>
                  <a:cs typeface="Courier New" panose="02070309020205020404" pitchFamily="49" charset="0"/>
                </a:rPr>
                <a:t> –I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latin typeface="Courier New" panose="02070309020205020404" pitchFamily="49" charset="0"/>
                <a:cs typeface="Courier New" panose="02070309020205020404" pitchFamily="49" charset="0"/>
              </a:rPr>
              <a:t>qsub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script.pbs</a:t>
            </a:r>
            <a:endParaRPr lang="en-US" sz="2000"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2308324"/>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pl-PL" altLang="en-US" sz="1400" dirty="0">
                <a:latin typeface="Courier New" panose="02070309020205020404" pitchFamily="49" charset="0"/>
                <a:cs typeface="Courier New" panose="02070309020205020404" pitchFamily="49" charset="0"/>
              </a:rPr>
              <a:t>echo I am done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84</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20688"/>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3071665" y="1124744"/>
              <a:ext cx="115212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918C2D1-5647-4FEE-97D7-56564E4CB715}"/>
              </a:ext>
            </a:extLst>
          </p:cNvPr>
          <p:cNvGrpSpPr/>
          <p:nvPr/>
        </p:nvGrpSpPr>
        <p:grpSpPr>
          <a:xfrm>
            <a:off x="4655392" y="1052737"/>
            <a:ext cx="2904886" cy="1959443"/>
            <a:chOff x="4151784" y="1340769"/>
            <a:chExt cx="2904886" cy="1959443"/>
          </a:xfrm>
        </p:grpSpPr>
        <p:sp>
          <p:nvSpPr>
            <p:cNvPr id="7" name="Rectangle 6"/>
            <p:cNvSpPr/>
            <p:nvPr/>
          </p:nvSpPr>
          <p:spPr>
            <a:xfrm>
              <a:off x="5572392" y="1916833"/>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4151784" y="1340769"/>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68012" y="2292100"/>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4259572" y="3300211"/>
            <a:ext cx="3204132" cy="648072"/>
            <a:chOff x="3755964" y="3588243"/>
            <a:chExt cx="3204132" cy="648072"/>
          </a:xfrm>
        </p:grpSpPr>
        <p:cxnSp>
          <p:nvCxnSpPr>
            <p:cNvPr id="19" name="Straight Connector 18"/>
            <p:cNvCxnSpPr/>
            <p:nvPr/>
          </p:nvCxnSpPr>
          <p:spPr>
            <a:xfrm>
              <a:off x="3755964" y="3588243"/>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55964" y="3948283"/>
              <a:ext cx="1403932"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8039769" y="4236315"/>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0" name="Group 9">
            <a:extLst>
              <a:ext uri="{FF2B5EF4-FFF2-40B4-BE49-F238E27FC236}">
                <a16:creationId xmlns:a16="http://schemas.microsoft.com/office/drawing/2014/main" id="{540BDB50-C76C-48BF-AACD-1A82DE308A25}"/>
              </a:ext>
            </a:extLst>
          </p:cNvPr>
          <p:cNvGrpSpPr/>
          <p:nvPr/>
        </p:nvGrpSpPr>
        <p:grpSpPr>
          <a:xfrm>
            <a:off x="4583384" y="4917237"/>
            <a:ext cx="3168352" cy="648072"/>
            <a:chOff x="4079776" y="5205269"/>
            <a:chExt cx="3168352" cy="648072"/>
          </a:xfrm>
        </p:grpSpPr>
        <p:cxnSp>
          <p:nvCxnSpPr>
            <p:cNvPr id="32" name="Straight Connector 31"/>
            <p:cNvCxnSpPr/>
            <p:nvPr/>
          </p:nvCxnSpPr>
          <p:spPr>
            <a:xfrm>
              <a:off x="4079776" y="5205269"/>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79776" y="5532459"/>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PBS Job Script</a:t>
            </a:r>
          </a:p>
        </p:txBody>
      </p:sp>
    </p:spTree>
    <p:extLst>
      <p:ext uri="{BB962C8B-B14F-4D97-AF65-F5344CB8AC3E}">
        <p14:creationId xmlns:p14="http://schemas.microsoft.com/office/powerpoint/2010/main" val="1951068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300132773"/>
              </p:ext>
            </p:extLst>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checkjob</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vvv</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Very</a:t>
                      </a:r>
                      <a:r>
                        <a:rPr lang="en-US" sz="1800" baseline="0" dirty="0"/>
                        <a:t> detailed job info (very useful to diagnose issues)</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94</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corporate-KULeuven</Template>
  <TotalTime>67057</TotalTime>
  <Words>14086</Words>
  <Application>Microsoft Office PowerPoint</Application>
  <PresentationFormat>Widescreen</PresentationFormat>
  <Paragraphs>2601</Paragraphs>
  <Slides>180</Slides>
  <Notes>71</Notes>
  <HiddenSlides>112</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2</vt:i4>
      </vt:variant>
      <vt:variant>
        <vt:lpstr>Slide Titles</vt:lpstr>
      </vt:variant>
      <vt:variant>
        <vt:i4>180</vt:i4>
      </vt:variant>
    </vt:vector>
  </HeadingPairs>
  <TitlesOfParts>
    <vt:vector size="203" baseType="lpstr">
      <vt:lpstr>Arial</vt:lpstr>
      <vt:lpstr>Arial Unicode MS</vt:lpstr>
      <vt:lpstr>Arvo</vt:lpstr>
      <vt:lpstr>Bebas Neue Bold</vt:lpstr>
      <vt:lpstr>Berlin Sans FB Demi</vt:lpstr>
      <vt:lpstr>Bitstream Vera Serif</vt:lpstr>
      <vt:lpstr>Calibri</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Requesting Compute Resources Interactively</vt:lpstr>
      <vt:lpstr>Interactive Jobs</vt:lpstr>
      <vt:lpstr>PowerPoint Presentation</vt:lpstr>
      <vt:lpstr>Batch Workload</vt:lpstr>
      <vt:lpstr>Standard Error File</vt:lpstr>
      <vt:lpstr>Standard Output File</vt:lpstr>
      <vt:lpstr>Batch job with resource specifications</vt:lpstr>
      <vt:lpstr>My first pbs script</vt:lpstr>
      <vt:lpstr>Other Partitions</vt:lpstr>
      <vt:lpstr>Memory Considerations</vt:lpstr>
      <vt:lpstr>Managing &amp; Monitoring Jobs</vt:lpstr>
      <vt:lpstr>Debugging / Testing Jobs</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1212</cp:revision>
  <dcterms:created xsi:type="dcterms:W3CDTF">2012-07-10T07:57:57Z</dcterms:created>
  <dcterms:modified xsi:type="dcterms:W3CDTF">2020-11-26T11:37:16Z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